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2" r:id="rId8"/>
    <p:sldId id="261" r:id="rId9"/>
    <p:sldId id="264" r:id="rId10"/>
    <p:sldId id="265" r:id="rId11"/>
    <p:sldId id="267" r:id="rId12"/>
    <p:sldId id="266" r:id="rId13"/>
    <p:sldId id="268" r:id="rId14"/>
    <p:sldId id="269" r:id="rId15"/>
    <p:sldId id="270" r:id="rId16"/>
    <p:sldId id="271" r:id="rId17"/>
    <p:sldId id="272" r:id="rId18"/>
    <p:sldId id="273" r:id="rId19"/>
    <p:sldId id="274" r:id="rId20"/>
    <p:sldId id="278"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660"/>
  </p:normalViewPr>
  <p:slideViewPr>
    <p:cSldViewPr snapToGrid="0">
      <p:cViewPr varScale="1">
        <p:scale>
          <a:sx n="86" d="100"/>
          <a:sy n="86"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DFC501D-A3B7-4A1D-978D-314A8DB3F1D7}"/>
              </a:ext>
            </a:extLst>
          </p:cNvPr>
          <p:cNvSpPr>
            <a:spLocks noGrp="1"/>
          </p:cNvSpPr>
          <p:nvPr>
            <p:ph idx="1"/>
          </p:nvPr>
        </p:nvSpPr>
        <p:spPr>
          <a:xfrm>
            <a:off x="159798" y="133166"/>
            <a:ext cx="11922711" cy="6596108"/>
          </a:xfrm>
        </p:spPr>
        <p:txBody>
          <a:bodyPr>
            <a:normAutofit fontScale="85000" lnSpcReduction="20000"/>
          </a:bodyPr>
          <a:lstStyle/>
          <a:p>
            <a:pPr marL="0" indent="0" algn="ctr">
              <a:buNone/>
            </a:pPr>
            <a:r>
              <a:rPr lang="en-IN" sz="4400" dirty="0"/>
              <a:t> </a:t>
            </a:r>
            <a:r>
              <a:rPr lang="en-IN" sz="3900" b="1" dirty="0"/>
              <a:t>Unit </a:t>
            </a:r>
            <a:r>
              <a:rPr lang="en-IN" sz="3900" b="1"/>
              <a:t>– V     </a:t>
            </a:r>
            <a:endParaRPr lang="en-IN" sz="3900" b="1" dirty="0"/>
          </a:p>
          <a:p>
            <a:pPr marL="0" indent="0" algn="ctr">
              <a:buNone/>
            </a:pPr>
            <a:r>
              <a:rPr lang="en-IN" sz="3900" b="1" dirty="0"/>
              <a:t>Public Budget</a:t>
            </a:r>
          </a:p>
          <a:p>
            <a:pPr marL="0" indent="0">
              <a:buNone/>
            </a:pPr>
            <a:r>
              <a:rPr lang="en-IN" sz="3100" b="1" dirty="0"/>
              <a:t>      </a:t>
            </a:r>
            <a:r>
              <a:rPr lang="en-IN" sz="2800" dirty="0">
                <a:latin typeface="+mj-lt"/>
              </a:rPr>
              <a:t>The budget is a statement of the estimated income and proposed expenditure of the govt for a particular financial year. It is through budget that the govt forecasts and plans up its revenue and expenditure for the ensuring year.</a:t>
            </a:r>
          </a:p>
          <a:p>
            <a:pPr marL="0" indent="0">
              <a:buNone/>
            </a:pPr>
            <a:r>
              <a:rPr lang="en-IN" sz="2800" dirty="0">
                <a:latin typeface="+mj-lt"/>
              </a:rPr>
              <a:t>      According to Findley Shirras, “ The budget is an annual statement of expenditure and revenue to meet that expenditure prepared by public authorities and usually covers at least two fiscal periods – the closing period and the period to come”.</a:t>
            </a:r>
          </a:p>
          <a:p>
            <a:pPr marL="0" indent="0">
              <a:buNone/>
            </a:pPr>
            <a:r>
              <a:rPr lang="en-IN" sz="2800" dirty="0">
                <a:latin typeface="+mj-lt"/>
              </a:rPr>
              <a:t>    </a:t>
            </a:r>
            <a:r>
              <a:rPr lang="en-IN" sz="2800" b="1" dirty="0">
                <a:latin typeface="+mj-lt"/>
              </a:rPr>
              <a:t>Objectives of Budget:</a:t>
            </a:r>
          </a:p>
          <a:p>
            <a:pPr marL="0" indent="0">
              <a:buNone/>
            </a:pPr>
            <a:r>
              <a:rPr lang="en-IN" sz="2800" b="1" dirty="0">
                <a:latin typeface="+mj-lt"/>
              </a:rPr>
              <a:t> 1.  To Ensure Accountability</a:t>
            </a:r>
            <a:r>
              <a:rPr lang="en-IN" sz="2800" dirty="0">
                <a:latin typeface="+mj-lt"/>
              </a:rPr>
              <a:t>:</a:t>
            </a:r>
          </a:p>
          <a:p>
            <a:pPr marL="0" indent="0">
              <a:buNone/>
            </a:pPr>
            <a:r>
              <a:rPr lang="en-IN" sz="2800" dirty="0">
                <a:latin typeface="+mj-lt"/>
              </a:rPr>
              <a:t>The objective here is to ensure the financial and legal accountability of the executive to the legislature. In addition to ensure similar accountability on the part of each subordinate authority.</a:t>
            </a:r>
          </a:p>
          <a:p>
            <a:pPr marL="0" indent="0">
              <a:buNone/>
            </a:pPr>
            <a:r>
              <a:rPr lang="en-US" sz="2800" b="1" dirty="0">
                <a:latin typeface="+mj-lt"/>
              </a:rPr>
              <a:t>2. A tool for Management :</a:t>
            </a:r>
          </a:p>
          <a:p>
            <a:pPr marL="0" indent="0">
              <a:buNone/>
            </a:pPr>
            <a:r>
              <a:rPr lang="en-US" sz="2800" b="1" dirty="0">
                <a:latin typeface="+mj-lt"/>
              </a:rPr>
              <a:t>  </a:t>
            </a:r>
            <a:r>
              <a:rPr lang="en-US" sz="2800" dirty="0">
                <a:latin typeface="+mj-lt"/>
              </a:rPr>
              <a:t>Budget is considered to be an operational document. As such it serves as a valuable tool for management. It emphasizes on programmes, projects, function and activities.</a:t>
            </a:r>
          </a:p>
          <a:p>
            <a:pPr marL="0" indent="0">
              <a:buNone/>
            </a:pPr>
            <a:endParaRPr lang="en-IN" sz="2800" dirty="0"/>
          </a:p>
          <a:p>
            <a:pPr marL="0" indent="0">
              <a:buNone/>
            </a:pPr>
            <a:endParaRPr lang="en-IN" sz="3100" b="1" dirty="0"/>
          </a:p>
          <a:p>
            <a:pPr marL="0" indent="0">
              <a:buNone/>
            </a:pPr>
            <a:endParaRPr lang="en-IN" sz="3800" b="1" dirty="0"/>
          </a:p>
          <a:p>
            <a:pPr marL="0" indent="0">
              <a:buNone/>
            </a:pPr>
            <a:endParaRPr lang="en-IN" sz="4000" b="1" dirty="0"/>
          </a:p>
        </p:txBody>
      </p:sp>
    </p:spTree>
    <p:extLst>
      <p:ext uri="{BB962C8B-B14F-4D97-AF65-F5344CB8AC3E}">
        <p14:creationId xmlns:p14="http://schemas.microsoft.com/office/powerpoint/2010/main" val="1304496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603114" cy="6751469"/>
          </a:xfrm>
        </p:spPr>
        <p:txBody>
          <a:bodyPr>
            <a:normAutofit/>
          </a:bodyPr>
          <a:lstStyle/>
          <a:p>
            <a:pPr marL="0" indent="0">
              <a:buNone/>
            </a:pPr>
            <a:r>
              <a:rPr lang="en-IN" sz="2400" b="1" dirty="0"/>
              <a:t>9. Functional classification:</a:t>
            </a:r>
          </a:p>
          <a:p>
            <a:pPr marL="0" indent="0">
              <a:buNone/>
            </a:pPr>
            <a:r>
              <a:rPr lang="en-IN" sz="2400" dirty="0"/>
              <a:t>  This classification is based on the functions of govt. It covers only the expenditure and not the receipts. The functional classification of budget includes.</a:t>
            </a:r>
          </a:p>
          <a:p>
            <a:pPr marL="457200" indent="-457200">
              <a:buAutoNum type="alphaLcPeriod"/>
            </a:pPr>
            <a:r>
              <a:rPr lang="en-IN" sz="2400" b="1" dirty="0"/>
              <a:t>General service</a:t>
            </a:r>
            <a:r>
              <a:rPr lang="en-IN" sz="2400" dirty="0"/>
              <a:t> like general administration, tax collection, police, external affairs, defence,  currency and mint, etc.</a:t>
            </a:r>
          </a:p>
          <a:p>
            <a:pPr marL="457200" indent="-457200">
              <a:buAutoNum type="alphaLcPeriod"/>
            </a:pPr>
            <a:r>
              <a:rPr lang="en-IN" sz="2400" b="1" dirty="0"/>
              <a:t>Social services </a:t>
            </a:r>
            <a:r>
              <a:rPr lang="en-IN" sz="2400" dirty="0"/>
              <a:t>like education, medical and public health, housing, basic research etc.</a:t>
            </a:r>
          </a:p>
          <a:p>
            <a:pPr marL="457200" indent="-457200">
              <a:buAutoNum type="alphaLcPeriod"/>
            </a:pPr>
            <a:r>
              <a:rPr lang="en-IN" sz="2400" b="1" dirty="0"/>
              <a:t>Economic services </a:t>
            </a:r>
            <a:r>
              <a:rPr lang="en-IN" sz="2400" dirty="0"/>
              <a:t>like agriculture, industry, fishers, forestry, co-operation etc.</a:t>
            </a:r>
          </a:p>
          <a:p>
            <a:pPr marL="457200" indent="-457200">
              <a:buAutoNum type="alphaLcPeriod"/>
            </a:pPr>
            <a:r>
              <a:rPr lang="en-IN" sz="2400" b="1" dirty="0"/>
              <a:t>Unallocable services</a:t>
            </a:r>
            <a:r>
              <a:rPr lang="en-IN" sz="2400" dirty="0"/>
              <a:t> like interest payments, subsidies, statutory grants-in-aid to states etc.</a:t>
            </a:r>
            <a:r>
              <a:rPr lang="en-IN" sz="2400" b="1" dirty="0"/>
              <a:t>  </a:t>
            </a:r>
          </a:p>
        </p:txBody>
      </p:sp>
    </p:spTree>
    <p:extLst>
      <p:ext uri="{BB962C8B-B14F-4D97-AF65-F5344CB8AC3E}">
        <p14:creationId xmlns:p14="http://schemas.microsoft.com/office/powerpoint/2010/main" val="260598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842810" cy="6751469"/>
          </a:xfrm>
        </p:spPr>
        <p:txBody>
          <a:bodyPr>
            <a:normAutofit lnSpcReduction="10000"/>
          </a:bodyPr>
          <a:lstStyle/>
          <a:p>
            <a:pPr marL="0" indent="0">
              <a:buNone/>
            </a:pPr>
            <a:r>
              <a:rPr lang="en-IN" sz="2400" b="1" dirty="0"/>
              <a:t>Concept of balanced budget:</a:t>
            </a:r>
          </a:p>
          <a:p>
            <a:pPr marL="0" indent="0">
              <a:buNone/>
            </a:pPr>
            <a:r>
              <a:rPr lang="en-IN" sz="2400" dirty="0"/>
              <a:t>  A govt budget is said to be balanced when estimated revenue and the proposed expenditure are equal to each other. If the revenue exceeds expenditure or expenditure exceeds revenue, the budget is said to be unbalanced.</a:t>
            </a:r>
          </a:p>
          <a:p>
            <a:pPr marL="0" indent="0">
              <a:buNone/>
            </a:pPr>
            <a:r>
              <a:rPr lang="en-IN" sz="2400" dirty="0"/>
              <a:t>  Thus, any imbalance between revenue and expenditure results in either deficit or surplus budget. The classical economists advocated only balanced budget. They advocated deficit budget during depression and a surplus budget in times of inflation.</a:t>
            </a:r>
          </a:p>
          <a:p>
            <a:pPr marL="0" indent="0">
              <a:buNone/>
            </a:pPr>
            <a:r>
              <a:rPr lang="en-IN" sz="2400" b="1" dirty="0"/>
              <a:t>Concept of revenue budget:</a:t>
            </a:r>
          </a:p>
          <a:p>
            <a:pPr marL="0" indent="0">
              <a:buNone/>
            </a:pPr>
            <a:r>
              <a:rPr lang="en-IN" sz="2400" b="1" dirty="0"/>
              <a:t>    </a:t>
            </a:r>
            <a:r>
              <a:rPr lang="en-IN" sz="2400" dirty="0"/>
              <a:t>Revenue budget shows revenue receipts of the govt and revenue expenditure.</a:t>
            </a:r>
          </a:p>
          <a:p>
            <a:pPr marL="0" indent="0">
              <a:buNone/>
            </a:pPr>
            <a:r>
              <a:rPr lang="en-IN" sz="2400" dirty="0"/>
              <a:t>The revenue receipts consists both tax revenue and non tax revenue.</a:t>
            </a:r>
          </a:p>
          <a:p>
            <a:pPr marL="0" indent="0">
              <a:buNone/>
            </a:pPr>
            <a:r>
              <a:rPr lang="en-IN" sz="2400" dirty="0"/>
              <a:t>  Tax revenue are obtained from different types of direct and indirect taxes.</a:t>
            </a:r>
          </a:p>
          <a:p>
            <a:pPr marL="0" indent="0">
              <a:buNone/>
            </a:pPr>
            <a:r>
              <a:rPr lang="en-IN" sz="2400" dirty="0"/>
              <a:t>  The non tax revenue receipts includes revenue from currency, coinage and mint, interest receipts, dividends, profits and revenue from social and community services  and economic services. It also includes gifts, donations and other cash grants-in-aid from other govts.</a:t>
            </a:r>
          </a:p>
          <a:p>
            <a:pPr marL="0" indent="0">
              <a:buNone/>
            </a:pPr>
            <a:r>
              <a:rPr lang="en-IN" sz="2400" dirty="0"/>
              <a:t> </a:t>
            </a:r>
          </a:p>
        </p:txBody>
      </p:sp>
    </p:spTree>
    <p:extLst>
      <p:ext uri="{BB962C8B-B14F-4D97-AF65-F5344CB8AC3E}">
        <p14:creationId xmlns:p14="http://schemas.microsoft.com/office/powerpoint/2010/main" val="316678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603114" cy="6751469"/>
          </a:xfrm>
        </p:spPr>
        <p:txBody>
          <a:bodyPr>
            <a:normAutofit/>
          </a:bodyPr>
          <a:lstStyle/>
          <a:p>
            <a:pPr marL="0" indent="0">
              <a:buNone/>
            </a:pPr>
            <a:r>
              <a:rPr lang="en-IN" sz="2400" b="1" dirty="0"/>
              <a:t>Concept of capital budget:</a:t>
            </a:r>
          </a:p>
          <a:p>
            <a:pPr marL="0" indent="0">
              <a:buNone/>
            </a:pPr>
            <a:r>
              <a:rPr lang="en-IN" sz="2400" dirty="0"/>
              <a:t>   Capital budget is the statement of all capital receipts and capital expenditure of the govt and their financing pattern.</a:t>
            </a:r>
          </a:p>
          <a:p>
            <a:pPr marL="0" indent="0">
              <a:buNone/>
            </a:pPr>
            <a:r>
              <a:rPr lang="en-IN" sz="2400" dirty="0"/>
              <a:t>  Capital receipts include the loans raised by the govt from public, both internal as well as external, recovery of loans.</a:t>
            </a:r>
          </a:p>
          <a:p>
            <a:pPr marL="0" indent="0">
              <a:buNone/>
            </a:pPr>
            <a:r>
              <a:rPr lang="en-IN" sz="2400" dirty="0"/>
              <a:t>   In India, capital receipts include market loans, special deposits made by developmental financial institutions, external loans, recovery of loans and advances, resale of shares and bonds of govt owned undertakings, provident funds and reserve funds of govt. </a:t>
            </a:r>
          </a:p>
        </p:txBody>
      </p:sp>
    </p:spTree>
    <p:extLst>
      <p:ext uri="{BB962C8B-B14F-4D97-AF65-F5344CB8AC3E}">
        <p14:creationId xmlns:p14="http://schemas.microsoft.com/office/powerpoint/2010/main" val="53617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C19DAF-537B-45D1-98E5-90C11262B730}"/>
              </a:ext>
            </a:extLst>
          </p:cNvPr>
          <p:cNvSpPr>
            <a:spLocks noGrp="1"/>
          </p:cNvSpPr>
          <p:nvPr>
            <p:ph idx="1"/>
          </p:nvPr>
        </p:nvSpPr>
        <p:spPr>
          <a:xfrm>
            <a:off x="159798" y="204186"/>
            <a:ext cx="11878322" cy="6462943"/>
          </a:xfrm>
        </p:spPr>
        <p:txBody>
          <a:bodyPr>
            <a:normAutofit/>
          </a:bodyPr>
          <a:lstStyle/>
          <a:p>
            <a:pPr marL="0" indent="0">
              <a:buNone/>
            </a:pPr>
            <a:r>
              <a:rPr lang="en-IN" sz="2400" b="1" dirty="0"/>
              <a:t>Fiscal Policy:</a:t>
            </a:r>
          </a:p>
          <a:p>
            <a:pPr marL="0" indent="0">
              <a:buNone/>
            </a:pPr>
            <a:r>
              <a:rPr lang="en-IN" sz="2400" b="1" dirty="0"/>
              <a:t>   </a:t>
            </a:r>
            <a:r>
              <a:rPr lang="en-IN" sz="2400" dirty="0"/>
              <a:t>Fiscal policy is an important instrument of economic policy. Fiscal policy refers to the policy of the govt regarding public revenue, public expenditure and  public debt.</a:t>
            </a:r>
          </a:p>
          <a:p>
            <a:pPr marL="0" indent="0">
              <a:buNone/>
            </a:pPr>
            <a:r>
              <a:rPr lang="en-IN" sz="2400" dirty="0"/>
              <a:t>  In simple words, it is through fiscal policy relates to the decision of the public expenditure, public debt and taxation, public expenditure, public debt and financial administration. Fiscal policy, as a tool of macro economic policy, assumed importance during the Great Depression of 1930’s this tool was popularised by J.M Keynes.</a:t>
            </a:r>
          </a:p>
          <a:p>
            <a:pPr marL="0" indent="0">
              <a:buNone/>
            </a:pPr>
            <a:r>
              <a:rPr lang="en-IN" sz="2400" b="1" dirty="0"/>
              <a:t>Objectives of fiscal policy:</a:t>
            </a:r>
          </a:p>
          <a:p>
            <a:pPr marL="0" indent="0">
              <a:buNone/>
            </a:pPr>
            <a:r>
              <a:rPr lang="en-IN" sz="2400" b="1" dirty="0"/>
              <a:t>1. To accelerate the rate of economic growth:</a:t>
            </a:r>
          </a:p>
          <a:p>
            <a:pPr marL="0" indent="0">
              <a:buNone/>
            </a:pPr>
            <a:r>
              <a:rPr lang="en-IN" sz="2400" dirty="0"/>
              <a:t>   The govt should use the various tools of fiscal policy to achieve an accelerated rate of economic growth. The govt has not only to mobilize more resources for investment, but also to direct the resources to those channels where the yield is higher and the goods produced are socially acceptable.</a:t>
            </a:r>
          </a:p>
          <a:p>
            <a:pPr marL="0" indent="0">
              <a:buNone/>
            </a:pPr>
            <a:endParaRPr lang="en-IN" sz="2400" dirty="0"/>
          </a:p>
          <a:p>
            <a:pPr marL="0" indent="0">
              <a:buNone/>
            </a:pPr>
            <a:endParaRPr lang="en-IN" sz="2400" b="1" dirty="0"/>
          </a:p>
        </p:txBody>
      </p:sp>
    </p:spTree>
    <p:extLst>
      <p:ext uri="{BB962C8B-B14F-4D97-AF65-F5344CB8AC3E}">
        <p14:creationId xmlns:p14="http://schemas.microsoft.com/office/powerpoint/2010/main" val="3934518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C19DAF-537B-45D1-98E5-90C11262B730}"/>
              </a:ext>
            </a:extLst>
          </p:cNvPr>
          <p:cNvSpPr>
            <a:spLocks noGrp="1"/>
          </p:cNvSpPr>
          <p:nvPr>
            <p:ph idx="1"/>
          </p:nvPr>
        </p:nvSpPr>
        <p:spPr>
          <a:xfrm>
            <a:off x="159798" y="204186"/>
            <a:ext cx="11878322" cy="6462943"/>
          </a:xfrm>
        </p:spPr>
        <p:txBody>
          <a:bodyPr>
            <a:normAutofit/>
          </a:bodyPr>
          <a:lstStyle/>
          <a:p>
            <a:pPr marL="0" indent="0">
              <a:buNone/>
            </a:pPr>
            <a:r>
              <a:rPr lang="en-IN" sz="2400" b="1" dirty="0"/>
              <a:t>2. To achieve full-employment:</a:t>
            </a:r>
          </a:p>
          <a:p>
            <a:pPr marL="0" indent="0">
              <a:buNone/>
            </a:pPr>
            <a:r>
              <a:rPr lang="en-IN" sz="2400" dirty="0"/>
              <a:t>  Fiscal policy should aim at achieving full employment. Fiscal incentives in the form of tax-rebates and concessions, can be used to promote the growth of those industries that have high employment generation potential.</a:t>
            </a:r>
          </a:p>
          <a:p>
            <a:pPr marL="0" indent="0">
              <a:buNone/>
            </a:pPr>
            <a:r>
              <a:rPr lang="en-IN" sz="2400" b="1" dirty="0"/>
              <a:t>3. To ensure optimum allocation of resource:</a:t>
            </a:r>
          </a:p>
          <a:p>
            <a:pPr marL="0" indent="0">
              <a:buNone/>
            </a:pPr>
            <a:r>
              <a:rPr lang="en-IN" sz="2400" b="1" dirty="0"/>
              <a:t>  </a:t>
            </a:r>
            <a:r>
              <a:rPr lang="en-IN" sz="2400" dirty="0"/>
              <a:t>Various fiscal methods are useful in diverting the flow of resources between different sectors of the economy. It also facilitates the flow of resources from unproductive use to productive and socially desirable uses.</a:t>
            </a:r>
          </a:p>
          <a:p>
            <a:pPr marL="0" indent="0">
              <a:buNone/>
            </a:pPr>
            <a:r>
              <a:rPr lang="en-IN" sz="2400" b="1" dirty="0"/>
              <a:t>4. To establish economic stability:</a:t>
            </a:r>
          </a:p>
          <a:p>
            <a:pPr marL="0" indent="0">
              <a:buNone/>
            </a:pPr>
            <a:r>
              <a:rPr lang="en-IN" sz="2400" dirty="0"/>
              <a:t>   Developing economies are affected by inflationary tendencies due to the imbalance between the  demand for and supply of real resources. Fiscal tools like compensatory taxation, public spending, borrowing and deficit financing etc can be employed to contain inflationary and deflationary tendencies in the economy.</a:t>
            </a:r>
          </a:p>
          <a:p>
            <a:pPr marL="0" indent="0">
              <a:buNone/>
            </a:pPr>
            <a:r>
              <a:rPr lang="en-IN" sz="2400" dirty="0"/>
              <a:t>  </a:t>
            </a:r>
            <a:endParaRPr lang="en-IN" sz="2400" b="1" dirty="0"/>
          </a:p>
        </p:txBody>
      </p:sp>
    </p:spTree>
    <p:extLst>
      <p:ext uri="{BB962C8B-B14F-4D97-AF65-F5344CB8AC3E}">
        <p14:creationId xmlns:p14="http://schemas.microsoft.com/office/powerpoint/2010/main" val="341502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C19DAF-537B-45D1-98E5-90C11262B730}"/>
              </a:ext>
            </a:extLst>
          </p:cNvPr>
          <p:cNvSpPr>
            <a:spLocks noGrp="1"/>
          </p:cNvSpPr>
          <p:nvPr>
            <p:ph idx="1"/>
          </p:nvPr>
        </p:nvSpPr>
        <p:spPr>
          <a:xfrm>
            <a:off x="159798" y="204186"/>
            <a:ext cx="11878322" cy="6462943"/>
          </a:xfrm>
        </p:spPr>
        <p:txBody>
          <a:bodyPr>
            <a:normAutofit/>
          </a:bodyPr>
          <a:lstStyle/>
          <a:p>
            <a:pPr marL="0" indent="0">
              <a:buNone/>
            </a:pPr>
            <a:r>
              <a:rPr lang="en-IN" sz="2400" b="1" dirty="0"/>
              <a:t>5.To Improve the living standards of the people:</a:t>
            </a:r>
          </a:p>
          <a:p>
            <a:pPr marL="0" indent="0">
              <a:buNone/>
            </a:pPr>
            <a:r>
              <a:rPr lang="en-IN" sz="2400" b="1" dirty="0"/>
              <a:t>  </a:t>
            </a:r>
            <a:r>
              <a:rPr lang="en-IN" sz="2400" dirty="0"/>
              <a:t>Fiscal policy must aim at improving the living standard of the people in the society. Various fiscal tools  must be used to produce and supply social goods on large scale.</a:t>
            </a:r>
          </a:p>
          <a:p>
            <a:pPr marL="0" indent="0">
              <a:buNone/>
            </a:pPr>
            <a:r>
              <a:rPr lang="en-IN" sz="2400" b="1" dirty="0"/>
              <a:t>6. To maintain external stability:</a:t>
            </a:r>
          </a:p>
          <a:p>
            <a:pPr marL="0" indent="0">
              <a:buNone/>
            </a:pPr>
            <a:r>
              <a:rPr lang="en-IN" sz="2400" dirty="0"/>
              <a:t>  Fiscal policy should aim at correcting disequilibrium in the balance of payments position of a country. The budgetary provisions should play a compensatory role in minimising fluctuation in the foreign trade sector.</a:t>
            </a:r>
          </a:p>
          <a:p>
            <a:pPr marL="0" indent="0">
              <a:buNone/>
            </a:pPr>
            <a:r>
              <a:rPr lang="en-IN" sz="2400" b="1" dirty="0"/>
              <a:t>7. To control inflation and deflation:</a:t>
            </a:r>
          </a:p>
          <a:p>
            <a:pPr marL="0" indent="0">
              <a:buNone/>
            </a:pPr>
            <a:r>
              <a:rPr lang="en-IN" sz="2400" b="1" dirty="0"/>
              <a:t>  </a:t>
            </a:r>
            <a:r>
              <a:rPr lang="en-IN" sz="2400" dirty="0"/>
              <a:t>With the help of fiscal policy, it will be possible to control the supply of money and the price level</a:t>
            </a:r>
            <a:r>
              <a:rPr lang="en-IN" sz="2400" b="1" dirty="0"/>
              <a:t> </a:t>
            </a:r>
            <a:r>
              <a:rPr lang="en-IN" sz="2400" dirty="0"/>
              <a:t>and thereby control inflation and deflation.</a:t>
            </a:r>
          </a:p>
          <a:p>
            <a:pPr marL="0" indent="0">
              <a:buNone/>
            </a:pPr>
            <a:r>
              <a:rPr lang="en-IN" sz="2400" b="1" dirty="0"/>
              <a:t>8. To increase capital formation:</a:t>
            </a:r>
          </a:p>
          <a:p>
            <a:pPr marL="0" indent="0">
              <a:buNone/>
            </a:pPr>
            <a:r>
              <a:rPr lang="en-IN" sz="2400" b="1" dirty="0"/>
              <a:t>   D</a:t>
            </a:r>
            <a:r>
              <a:rPr lang="en-IN" sz="2400" dirty="0"/>
              <a:t>eveloping economies are characterised by low levels of income and investment, which are linked in a vicious circle. This can be successfully broken by mobilising resources for investment energetically. </a:t>
            </a:r>
          </a:p>
        </p:txBody>
      </p:sp>
    </p:spTree>
    <p:extLst>
      <p:ext uri="{BB962C8B-B14F-4D97-AF65-F5344CB8AC3E}">
        <p14:creationId xmlns:p14="http://schemas.microsoft.com/office/powerpoint/2010/main" val="1058070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C19DAF-537B-45D1-98E5-90C11262B730}"/>
              </a:ext>
            </a:extLst>
          </p:cNvPr>
          <p:cNvSpPr>
            <a:spLocks noGrp="1"/>
          </p:cNvSpPr>
          <p:nvPr>
            <p:ph idx="1"/>
          </p:nvPr>
        </p:nvSpPr>
        <p:spPr>
          <a:xfrm>
            <a:off x="159798" y="204186"/>
            <a:ext cx="11878322" cy="6462943"/>
          </a:xfrm>
        </p:spPr>
        <p:txBody>
          <a:bodyPr>
            <a:normAutofit/>
          </a:bodyPr>
          <a:lstStyle/>
          <a:p>
            <a:pPr marL="0" indent="0">
              <a:buNone/>
            </a:pPr>
            <a:r>
              <a:rPr lang="en-IN" sz="2400" b="1" dirty="0"/>
              <a:t>9. To remove regional imbalance:</a:t>
            </a:r>
          </a:p>
          <a:p>
            <a:pPr marL="0" indent="0">
              <a:buNone/>
            </a:pPr>
            <a:r>
              <a:rPr lang="en-IN" sz="2400" b="1" dirty="0"/>
              <a:t>   </a:t>
            </a:r>
            <a:r>
              <a:rPr lang="en-IN" sz="2400" dirty="0"/>
              <a:t>Fiscal policy acts as balancer. Both taxation and public spending can be used  to encourage the entrepreneur to start industries in backward regions.</a:t>
            </a:r>
          </a:p>
          <a:p>
            <a:pPr marL="0" indent="0">
              <a:buNone/>
            </a:pPr>
            <a:r>
              <a:rPr lang="en-IN" sz="2400" b="1" dirty="0"/>
              <a:t>10. To reduce inequalities in income and wealth:</a:t>
            </a:r>
          </a:p>
          <a:p>
            <a:pPr marL="0" indent="0">
              <a:buNone/>
            </a:pPr>
            <a:r>
              <a:rPr lang="en-IN" sz="2400" b="1" dirty="0"/>
              <a:t>  </a:t>
            </a:r>
            <a:r>
              <a:rPr lang="en-IN" sz="2400" dirty="0"/>
              <a:t>Fiscal policy should aim at bridging the gap between the rich and the poor. Fiscal tools can be used to bring about the redistribution of income in favour of the poor by spending revenue so raised on social welfare activities.  </a:t>
            </a:r>
          </a:p>
          <a:p>
            <a:pPr marL="0" indent="0">
              <a:buNone/>
            </a:pPr>
            <a:r>
              <a:rPr lang="en-IN" sz="2400" dirty="0"/>
              <a:t> Thus, the fiscal policy should be designed in such a way that it should be able to achieve rapid economic development with social justice.</a:t>
            </a:r>
          </a:p>
          <a:p>
            <a:pPr marL="0" indent="0">
              <a:buNone/>
            </a:pPr>
            <a:endParaRPr lang="en-IN" sz="2400" dirty="0"/>
          </a:p>
        </p:txBody>
      </p:sp>
    </p:spTree>
    <p:extLst>
      <p:ext uri="{BB962C8B-B14F-4D97-AF65-F5344CB8AC3E}">
        <p14:creationId xmlns:p14="http://schemas.microsoft.com/office/powerpoint/2010/main" val="10082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0ADB-465E-4F9B-B8B0-761437C56B85}"/>
              </a:ext>
            </a:extLst>
          </p:cNvPr>
          <p:cNvSpPr>
            <a:spLocks noGrp="1"/>
          </p:cNvSpPr>
          <p:nvPr>
            <p:ph idx="1"/>
          </p:nvPr>
        </p:nvSpPr>
        <p:spPr>
          <a:xfrm>
            <a:off x="88777" y="150920"/>
            <a:ext cx="12103223" cy="6631620"/>
          </a:xfrm>
        </p:spPr>
        <p:txBody>
          <a:bodyPr>
            <a:normAutofit fontScale="92500" lnSpcReduction="10000"/>
          </a:bodyPr>
          <a:lstStyle/>
          <a:p>
            <a:pPr marL="0" indent="0">
              <a:buNone/>
            </a:pPr>
            <a:r>
              <a:rPr lang="en-IN" sz="2400" b="1" dirty="0"/>
              <a:t>Components of Fiscal Policy:</a:t>
            </a:r>
          </a:p>
          <a:p>
            <a:pPr marL="0" indent="0">
              <a:buNone/>
            </a:pPr>
            <a:r>
              <a:rPr lang="en-IN" sz="2400" b="1" dirty="0"/>
              <a:t>1. Taxation Policy:</a:t>
            </a:r>
          </a:p>
          <a:p>
            <a:pPr marL="0" indent="0">
              <a:buNone/>
            </a:pPr>
            <a:r>
              <a:rPr lang="en-IN" sz="2400" dirty="0"/>
              <a:t>   Taxation policy forms one of the most important components of fiscal policy. Taxation has direct effect on savings, investment and consumption. Changes in tax rates will cause changes in the level of disposable income and level of aggregate demand. Therefore, during inflation taxation should be raised to reduce disposal income. This will help in the control of inflationary pressure. Conversely, during depression, rates of tax should be reduced to leave more disposable income. This will increase the consumption.</a:t>
            </a:r>
          </a:p>
          <a:p>
            <a:pPr marL="0" indent="0">
              <a:buNone/>
            </a:pPr>
            <a:r>
              <a:rPr lang="en-IN" sz="2400" b="1" dirty="0"/>
              <a:t>2. Public expenditure policy:</a:t>
            </a:r>
          </a:p>
          <a:p>
            <a:pPr marL="0" indent="0">
              <a:buNone/>
            </a:pPr>
            <a:r>
              <a:rPr lang="en-IN" sz="2400" b="1" dirty="0"/>
              <a:t>   </a:t>
            </a:r>
            <a:r>
              <a:rPr lang="en-IN" sz="2400" dirty="0"/>
              <a:t>It involves the flow of funds from govt in the economy. If govt spends on the development of infrastructural facilities, various sectors of the economy flourish, which in turn raise the demand for private investments from financial.</a:t>
            </a:r>
          </a:p>
          <a:p>
            <a:pPr marL="0" indent="0">
              <a:buNone/>
            </a:pPr>
            <a:r>
              <a:rPr lang="en-IN" sz="2400" dirty="0"/>
              <a:t>  Public expenditure will have multiple effects upon investment, income output and employment. During inflation public expenditure policy must aim at reducing govt expenditure especially on unproductive channels. As against this, public expenditure policy should encourage more and more of ‘compensatory spending’. Therefore public expenditure should be undertaken on large scale, during depression. </a:t>
            </a:r>
          </a:p>
          <a:p>
            <a:pPr marL="0" indent="0">
              <a:buNone/>
            </a:pPr>
            <a:r>
              <a:rPr lang="en-IN" sz="2400" dirty="0"/>
              <a:t>    </a:t>
            </a:r>
          </a:p>
        </p:txBody>
      </p:sp>
    </p:spTree>
    <p:extLst>
      <p:ext uri="{BB962C8B-B14F-4D97-AF65-F5344CB8AC3E}">
        <p14:creationId xmlns:p14="http://schemas.microsoft.com/office/powerpoint/2010/main" val="3551484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0ADB-465E-4F9B-B8B0-761437C56B85}"/>
              </a:ext>
            </a:extLst>
          </p:cNvPr>
          <p:cNvSpPr>
            <a:spLocks noGrp="1"/>
          </p:cNvSpPr>
          <p:nvPr>
            <p:ph idx="1"/>
          </p:nvPr>
        </p:nvSpPr>
        <p:spPr>
          <a:xfrm>
            <a:off x="88777" y="150920"/>
            <a:ext cx="12103223" cy="6631620"/>
          </a:xfrm>
        </p:spPr>
        <p:txBody>
          <a:bodyPr>
            <a:normAutofit/>
          </a:bodyPr>
          <a:lstStyle/>
          <a:p>
            <a:pPr marL="0" indent="0">
              <a:buNone/>
            </a:pPr>
            <a:r>
              <a:rPr lang="en-IN" sz="2400" b="1" dirty="0">
                <a:solidFill>
                  <a:schemeClr val="tx1"/>
                </a:solidFill>
              </a:rPr>
              <a:t>3. Public debt management policy: </a:t>
            </a:r>
          </a:p>
          <a:p>
            <a:pPr marL="0" indent="0">
              <a:buNone/>
            </a:pPr>
            <a:r>
              <a:rPr lang="en-IN" sz="2400" b="1" dirty="0">
                <a:solidFill>
                  <a:schemeClr val="tx1"/>
                </a:solidFill>
              </a:rPr>
              <a:t>   </a:t>
            </a:r>
            <a:r>
              <a:rPr lang="en-IN" sz="2400" dirty="0">
                <a:solidFill>
                  <a:schemeClr val="tx1"/>
                </a:solidFill>
              </a:rPr>
              <a:t>Public debt can be used to fight both inflation and deflation in the economy by  the govt. When the economy is affected by inflation, govt should resort to  public borrowing especially from internal sources. This result in the transfer of liquid funds from the public to the people. Similarly financial institution are required to purchase the securities issued b y the govt, which reduces their  credit creation capacity.</a:t>
            </a:r>
          </a:p>
          <a:p>
            <a:pPr marL="0" indent="0">
              <a:buNone/>
            </a:pPr>
            <a:r>
              <a:rPr lang="en-IN" sz="2400" b="1" dirty="0">
                <a:solidFill>
                  <a:schemeClr val="tx1"/>
                </a:solidFill>
              </a:rPr>
              <a:t>4. Deficit financing policy:</a:t>
            </a:r>
          </a:p>
          <a:p>
            <a:pPr marL="0" indent="0">
              <a:buNone/>
            </a:pPr>
            <a:r>
              <a:rPr lang="en-IN" sz="2400" b="1" dirty="0">
                <a:solidFill>
                  <a:schemeClr val="tx1"/>
                </a:solidFill>
              </a:rPr>
              <a:t>  </a:t>
            </a:r>
            <a:r>
              <a:rPr lang="en-IN" sz="2400" dirty="0">
                <a:solidFill>
                  <a:schemeClr val="tx1"/>
                </a:solidFill>
              </a:rPr>
              <a:t> It is a new concept of fiscal policy popularised by J.M Keynes. Deficit financing generally means printing more currency by the central bank to fill the budget . Deficit Financing is of great  importance during depression and war time. During these periods the normal methods of revenue may not yield the required funds to the govt. This expands employment, output, income and consumption in the economy</a:t>
            </a:r>
          </a:p>
        </p:txBody>
      </p:sp>
    </p:spTree>
    <p:extLst>
      <p:ext uri="{BB962C8B-B14F-4D97-AF65-F5344CB8AC3E}">
        <p14:creationId xmlns:p14="http://schemas.microsoft.com/office/powerpoint/2010/main" val="1519651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0ADB-465E-4F9B-B8B0-761437C56B85}"/>
              </a:ext>
            </a:extLst>
          </p:cNvPr>
          <p:cNvSpPr>
            <a:spLocks noGrp="1"/>
          </p:cNvSpPr>
          <p:nvPr>
            <p:ph idx="1"/>
          </p:nvPr>
        </p:nvSpPr>
        <p:spPr>
          <a:xfrm>
            <a:off x="88777" y="150920"/>
            <a:ext cx="12103223" cy="6631620"/>
          </a:xfrm>
        </p:spPr>
        <p:txBody>
          <a:bodyPr>
            <a:normAutofit/>
          </a:bodyPr>
          <a:lstStyle/>
          <a:p>
            <a:pPr marL="0" indent="0">
              <a:buNone/>
            </a:pPr>
            <a:r>
              <a:rPr lang="en-IN" sz="3000" b="1" dirty="0">
                <a:solidFill>
                  <a:schemeClr val="tx1"/>
                </a:solidFill>
              </a:rPr>
              <a:t>Deficit financing:</a:t>
            </a:r>
          </a:p>
          <a:p>
            <a:pPr marL="0" indent="0">
              <a:buNone/>
            </a:pPr>
            <a:r>
              <a:rPr lang="en-IN" sz="2400" b="1" dirty="0">
                <a:solidFill>
                  <a:schemeClr val="tx1"/>
                </a:solidFill>
              </a:rPr>
              <a:t>    </a:t>
            </a:r>
            <a:r>
              <a:rPr lang="en-IN" sz="2400" dirty="0">
                <a:solidFill>
                  <a:schemeClr val="tx1"/>
                </a:solidFill>
              </a:rPr>
              <a:t>Deficit financing is one of the major sources of finance to modern governments. Deficit financing means any government expenditure which is in excess of its current revenue.</a:t>
            </a:r>
          </a:p>
          <a:p>
            <a:pPr marL="0" indent="0">
              <a:buNone/>
            </a:pPr>
            <a:r>
              <a:rPr lang="en-IN" sz="2400" b="1" dirty="0">
                <a:solidFill>
                  <a:schemeClr val="tx1"/>
                </a:solidFill>
              </a:rPr>
              <a:t>  </a:t>
            </a:r>
            <a:r>
              <a:rPr lang="en-IN" sz="2400" dirty="0">
                <a:solidFill>
                  <a:schemeClr val="tx1"/>
                </a:solidFill>
              </a:rPr>
              <a:t>The planning commission in India has defined deficit financing as “The direct addition to gross national expenditure through budget deficit whether the deficit are on revenue or capital account”.</a:t>
            </a:r>
          </a:p>
          <a:p>
            <a:pPr marL="0" indent="0">
              <a:buNone/>
            </a:pPr>
            <a:r>
              <a:rPr lang="en-IN" sz="2400" b="1" dirty="0">
                <a:solidFill>
                  <a:schemeClr val="tx1"/>
                </a:solidFill>
              </a:rPr>
              <a:t>   </a:t>
            </a:r>
            <a:r>
              <a:rPr lang="en-IN" sz="2400" dirty="0">
                <a:solidFill>
                  <a:schemeClr val="tx1"/>
                </a:solidFill>
              </a:rPr>
              <a:t>Thus, deficit financing means the excess of expenditure over and above total income of the govt.</a:t>
            </a:r>
          </a:p>
          <a:p>
            <a:pPr marL="0" indent="0">
              <a:buNone/>
            </a:pPr>
            <a:r>
              <a:rPr lang="en-IN" sz="2400" dirty="0">
                <a:solidFill>
                  <a:schemeClr val="tx1"/>
                </a:solidFill>
              </a:rPr>
              <a:t>In India, Deficit financing includes,</a:t>
            </a:r>
          </a:p>
          <a:p>
            <a:pPr marL="0" indent="0">
              <a:buNone/>
            </a:pPr>
            <a:r>
              <a:rPr lang="en-IN" sz="2400" dirty="0">
                <a:solidFill>
                  <a:schemeClr val="tx1"/>
                </a:solidFill>
              </a:rPr>
              <a:t>1.  Borrowing from the Central Bank of the country.</a:t>
            </a:r>
          </a:p>
          <a:p>
            <a:pPr marL="0" indent="0">
              <a:buNone/>
            </a:pPr>
            <a:r>
              <a:rPr lang="en-IN" sz="2400" dirty="0">
                <a:solidFill>
                  <a:schemeClr val="tx1"/>
                </a:solidFill>
              </a:rPr>
              <a:t>2.  Withdrawing government balances from the central bank</a:t>
            </a:r>
          </a:p>
          <a:p>
            <a:pPr marL="0" indent="0">
              <a:buNone/>
            </a:pPr>
            <a:r>
              <a:rPr lang="en-IN" sz="2400" dirty="0">
                <a:solidFill>
                  <a:schemeClr val="tx1"/>
                </a:solidFill>
              </a:rPr>
              <a:t>3. Borrowing from Commercial Banks.</a:t>
            </a:r>
          </a:p>
          <a:p>
            <a:pPr marL="0" indent="0">
              <a:buNone/>
            </a:pPr>
            <a:r>
              <a:rPr lang="en-IN" sz="2400" dirty="0">
                <a:solidFill>
                  <a:schemeClr val="tx1"/>
                </a:solidFill>
              </a:rPr>
              <a:t>4. Issue of new currency.</a:t>
            </a:r>
          </a:p>
        </p:txBody>
      </p:sp>
    </p:spTree>
    <p:extLst>
      <p:ext uri="{BB962C8B-B14F-4D97-AF65-F5344CB8AC3E}">
        <p14:creationId xmlns:p14="http://schemas.microsoft.com/office/powerpoint/2010/main" val="365400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292963" y="204187"/>
            <a:ext cx="11425561" cy="6480698"/>
          </a:xfrm>
        </p:spPr>
        <p:txBody>
          <a:bodyPr>
            <a:normAutofit fontScale="92500"/>
          </a:bodyPr>
          <a:lstStyle/>
          <a:p>
            <a:pPr marL="0" indent="0">
              <a:buNone/>
            </a:pPr>
            <a:r>
              <a:rPr lang="en-US" sz="2400" b="1" dirty="0"/>
              <a:t>3. To facilitate a functional approach:</a:t>
            </a:r>
            <a:r>
              <a:rPr lang="en-US" sz="2400" dirty="0"/>
              <a:t> </a:t>
            </a:r>
          </a:p>
          <a:p>
            <a:pPr marL="0" indent="0">
              <a:buNone/>
            </a:pPr>
            <a:r>
              <a:rPr lang="en-US" sz="2400" dirty="0"/>
              <a:t>   This objective calls for the classification of all the items of expenditure in a particular field of activity under one functional category. This gives a cleared picture of government’s efforts in each field.</a:t>
            </a:r>
          </a:p>
          <a:p>
            <a:pPr marL="0" indent="0">
              <a:buNone/>
            </a:pPr>
            <a:r>
              <a:rPr lang="en-US" sz="2400" b="1" dirty="0"/>
              <a:t>4. To ensure coordination with plan:</a:t>
            </a:r>
          </a:p>
          <a:p>
            <a:pPr marL="0" indent="0">
              <a:buNone/>
            </a:pPr>
            <a:r>
              <a:rPr lang="en-US" sz="2400" b="1" dirty="0"/>
              <a:t>   </a:t>
            </a:r>
            <a:r>
              <a:rPr lang="en-US" sz="2400" dirty="0"/>
              <a:t>It implies that annual programmes of development set out in the budget has to be correlated in terms of longer and overall targets envisaged in the developmental plans.</a:t>
            </a:r>
          </a:p>
          <a:p>
            <a:pPr marL="0" indent="0">
              <a:buNone/>
            </a:pPr>
            <a:r>
              <a:rPr lang="en-US" sz="2400" b="1" dirty="0"/>
              <a:t>5. To facilitate economic analysis:</a:t>
            </a:r>
          </a:p>
          <a:p>
            <a:pPr marL="0" indent="0">
              <a:buNone/>
            </a:pPr>
            <a:r>
              <a:rPr lang="en-US" sz="2400" dirty="0"/>
              <a:t>  A budget is able to bring out the impact of the revenue and expenditures of the government on the functioning and behavior of the economy as a whole.</a:t>
            </a:r>
          </a:p>
          <a:p>
            <a:pPr marL="0" indent="0">
              <a:buNone/>
            </a:pPr>
            <a:r>
              <a:rPr lang="en-US" sz="2400" b="1" dirty="0"/>
              <a:t>6. Instrument of fiscal policy:</a:t>
            </a:r>
          </a:p>
          <a:p>
            <a:pPr marL="0" indent="0">
              <a:buNone/>
            </a:pPr>
            <a:r>
              <a:rPr lang="en-US" sz="2400" b="1" dirty="0"/>
              <a:t> </a:t>
            </a:r>
            <a:r>
              <a:rPr lang="en-US" sz="2400" dirty="0"/>
              <a:t>The budget is an instrument of fiscal policy. The level of taxation, public expenditure and public debt are regulated through the budgetary process. Budget is the main device for achieving device for achieving desired goals of the economy such as rapid economic development, maintenance of economic stability, social justice etc.</a:t>
            </a:r>
          </a:p>
          <a:p>
            <a:pPr marL="0" indent="0">
              <a:buNone/>
            </a:pPr>
            <a:endParaRPr lang="en-IN" sz="2400" b="1" dirty="0"/>
          </a:p>
        </p:txBody>
      </p:sp>
    </p:spTree>
    <p:extLst>
      <p:ext uri="{BB962C8B-B14F-4D97-AF65-F5344CB8AC3E}">
        <p14:creationId xmlns:p14="http://schemas.microsoft.com/office/powerpoint/2010/main" val="2184588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A46596-AA1E-40DF-91AB-3E2828D6BB71}"/>
              </a:ext>
            </a:extLst>
          </p:cNvPr>
          <p:cNvSpPr/>
          <p:nvPr/>
        </p:nvSpPr>
        <p:spPr>
          <a:xfrm>
            <a:off x="204186" y="150920"/>
            <a:ext cx="11620870" cy="3477875"/>
          </a:xfrm>
          <a:prstGeom prst="rect">
            <a:avLst/>
          </a:prstGeom>
        </p:spPr>
        <p:txBody>
          <a:bodyPr wrap="square">
            <a:spAutoFit/>
          </a:bodyPr>
          <a:lstStyle/>
          <a:p>
            <a:r>
              <a:rPr lang="en-IN" sz="2800" b="1" dirty="0"/>
              <a:t>Objectives of deficit financing:</a:t>
            </a:r>
          </a:p>
          <a:p>
            <a:r>
              <a:rPr lang="en-IN" sz="2400" dirty="0"/>
              <a:t>1.  To meet the financial needs of the govt during the financial crisis.</a:t>
            </a:r>
          </a:p>
          <a:p>
            <a:r>
              <a:rPr lang="en-IN" sz="2400" dirty="0"/>
              <a:t>2.  To mobilise the idle, unutilised and surplus resource in the economy.</a:t>
            </a:r>
          </a:p>
          <a:p>
            <a:r>
              <a:rPr lang="en-IN" sz="2400" dirty="0"/>
              <a:t>3.  To mobilise resource for financing the plans for economic development.</a:t>
            </a:r>
          </a:p>
          <a:p>
            <a:r>
              <a:rPr lang="en-IN" sz="2400" dirty="0"/>
              <a:t>4.  To raise the level of effective demand and stimulate private investment.</a:t>
            </a:r>
          </a:p>
          <a:p>
            <a:r>
              <a:rPr lang="en-IN" sz="2400" dirty="0"/>
              <a:t>5.  To set the desired output of production and employment.</a:t>
            </a:r>
          </a:p>
          <a:p>
            <a:r>
              <a:rPr lang="en-IN" sz="2400" dirty="0"/>
              <a:t>6.  To uplift the economy out of depression.</a:t>
            </a:r>
          </a:p>
          <a:p>
            <a:r>
              <a:rPr lang="en-IN" sz="2400" dirty="0"/>
              <a:t>7.  To serve as an alternative tool to raise resources for development. </a:t>
            </a:r>
          </a:p>
          <a:p>
            <a:r>
              <a:rPr lang="en-IN" sz="2400" b="1" dirty="0"/>
              <a:t>  </a:t>
            </a:r>
          </a:p>
        </p:txBody>
      </p:sp>
    </p:spTree>
    <p:extLst>
      <p:ext uri="{BB962C8B-B14F-4D97-AF65-F5344CB8AC3E}">
        <p14:creationId xmlns:p14="http://schemas.microsoft.com/office/powerpoint/2010/main" val="3195966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0ADB-465E-4F9B-B8B0-761437C56B85}"/>
              </a:ext>
            </a:extLst>
          </p:cNvPr>
          <p:cNvSpPr>
            <a:spLocks noGrp="1"/>
          </p:cNvSpPr>
          <p:nvPr>
            <p:ph idx="1"/>
          </p:nvPr>
        </p:nvSpPr>
        <p:spPr>
          <a:xfrm>
            <a:off x="88777" y="150920"/>
            <a:ext cx="12103223" cy="6631620"/>
          </a:xfrm>
        </p:spPr>
        <p:txBody>
          <a:bodyPr>
            <a:normAutofit/>
          </a:bodyPr>
          <a:lstStyle/>
          <a:p>
            <a:pPr marL="0" indent="0">
              <a:buNone/>
            </a:pPr>
            <a:r>
              <a:rPr lang="en-IN" sz="2400" b="1" dirty="0">
                <a:solidFill>
                  <a:schemeClr val="tx1"/>
                </a:solidFill>
              </a:rPr>
              <a:t>Deficit financing and deficit budgeting:</a:t>
            </a:r>
          </a:p>
          <a:p>
            <a:pPr marL="0" indent="0">
              <a:buNone/>
            </a:pPr>
            <a:r>
              <a:rPr lang="en-IN" sz="2400" dirty="0">
                <a:solidFill>
                  <a:schemeClr val="tx1"/>
                </a:solidFill>
              </a:rPr>
              <a:t>   Deficit budgeting means expenditure on revenue account which exceeds the revenue anticipated during the year.</a:t>
            </a:r>
          </a:p>
          <a:p>
            <a:pPr marL="0" indent="0">
              <a:buNone/>
            </a:pPr>
            <a:r>
              <a:rPr lang="en-IN" sz="2400" dirty="0">
                <a:solidFill>
                  <a:schemeClr val="tx1"/>
                </a:solidFill>
              </a:rPr>
              <a:t> But the term deficit financing is a wider concept. It implies that the total revenue, both on the revenue and capital account will not cover the total expenditure, both on the revenue and capital account.</a:t>
            </a:r>
          </a:p>
          <a:p>
            <a:pPr marL="0" indent="0">
              <a:buNone/>
            </a:pPr>
            <a:r>
              <a:rPr lang="en-IN" sz="2400" b="1" dirty="0">
                <a:solidFill>
                  <a:schemeClr val="tx1"/>
                </a:solidFill>
              </a:rPr>
              <a:t>Role of deficit financing:  </a:t>
            </a:r>
            <a:r>
              <a:rPr lang="en-IN" sz="2800" b="1">
                <a:solidFill>
                  <a:schemeClr val="tx1"/>
                </a:solidFill>
              </a:rPr>
              <a:t>( Importance </a:t>
            </a:r>
            <a:r>
              <a:rPr lang="en-IN" sz="2400" b="1" dirty="0">
                <a:solidFill>
                  <a:schemeClr val="tx1"/>
                </a:solidFill>
              </a:rPr>
              <a:t>)</a:t>
            </a:r>
          </a:p>
          <a:p>
            <a:pPr marL="0" indent="0">
              <a:buNone/>
            </a:pPr>
            <a:r>
              <a:rPr lang="en-IN" sz="2400" b="1" dirty="0">
                <a:solidFill>
                  <a:schemeClr val="tx1"/>
                </a:solidFill>
              </a:rPr>
              <a:t>1. Deficit financing and war:</a:t>
            </a:r>
          </a:p>
          <a:p>
            <a:pPr marL="0" indent="0">
              <a:buNone/>
            </a:pPr>
            <a:r>
              <a:rPr lang="en-IN" sz="2400" b="1" dirty="0">
                <a:solidFill>
                  <a:schemeClr val="tx1"/>
                </a:solidFill>
              </a:rPr>
              <a:t>  </a:t>
            </a:r>
            <a:r>
              <a:rPr lang="en-IN" sz="2400" dirty="0">
                <a:solidFill>
                  <a:schemeClr val="tx1"/>
                </a:solidFill>
              </a:rPr>
              <a:t>It is a well known fact that modern wars are very expensive as the expenditure incurred on them is astronomical. It is very difficult for the govt to meet war  expenditure through normal methods of raising revenue. Therefore, the govt uses  deficit financing to finance war and war related expenditure. It is the simplest and quickest alternative source of revenue to the govt during the war period.</a:t>
            </a:r>
            <a:endParaRPr lang="en-IN" sz="2400" b="1" dirty="0">
              <a:solidFill>
                <a:schemeClr val="tx1"/>
              </a:solidFill>
            </a:endParaRPr>
          </a:p>
        </p:txBody>
      </p:sp>
    </p:spTree>
    <p:extLst>
      <p:ext uri="{BB962C8B-B14F-4D97-AF65-F5344CB8AC3E}">
        <p14:creationId xmlns:p14="http://schemas.microsoft.com/office/powerpoint/2010/main" val="3106005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0ADB-465E-4F9B-B8B0-761437C56B85}"/>
              </a:ext>
            </a:extLst>
          </p:cNvPr>
          <p:cNvSpPr>
            <a:spLocks noGrp="1"/>
          </p:cNvSpPr>
          <p:nvPr>
            <p:ph idx="1"/>
          </p:nvPr>
        </p:nvSpPr>
        <p:spPr>
          <a:xfrm>
            <a:off x="88777" y="150920"/>
            <a:ext cx="12103223" cy="6631620"/>
          </a:xfrm>
        </p:spPr>
        <p:txBody>
          <a:bodyPr>
            <a:normAutofit lnSpcReduction="10000"/>
          </a:bodyPr>
          <a:lstStyle/>
          <a:p>
            <a:pPr marL="0" indent="0">
              <a:buNone/>
            </a:pPr>
            <a:r>
              <a:rPr lang="en-IN" sz="2400" b="1" dirty="0">
                <a:solidFill>
                  <a:schemeClr val="tx1"/>
                </a:solidFill>
              </a:rPr>
              <a:t>2. Deficit financing and depression:</a:t>
            </a:r>
          </a:p>
          <a:p>
            <a:pPr marL="0" indent="0">
              <a:buNone/>
            </a:pPr>
            <a:r>
              <a:rPr lang="en-IN" sz="2400" dirty="0">
                <a:solidFill>
                  <a:schemeClr val="tx1"/>
                </a:solidFill>
              </a:rPr>
              <a:t> J.M Keynes advocated the use of deficit financing as an important tool of economic development and policy to uplift the economy out of depression. During depression there is mass unemployment due to fall in effective demand. </a:t>
            </a:r>
          </a:p>
          <a:p>
            <a:pPr marL="0" indent="0">
              <a:buNone/>
            </a:pPr>
            <a:r>
              <a:rPr lang="en-IN" sz="2400" dirty="0">
                <a:solidFill>
                  <a:schemeClr val="tx1"/>
                </a:solidFill>
              </a:rPr>
              <a:t>  Keynes suggested deficit financing as the best mode of financing anti-deflationary expenditure. This will increase the purchasing power of the people, which in turn pushes up the effective demand. Keynes advocated deficit financing to undertake massive public works to generate employment and raise the level of aggregate demand. </a:t>
            </a:r>
          </a:p>
          <a:p>
            <a:pPr marL="0" indent="0">
              <a:buNone/>
            </a:pPr>
            <a:r>
              <a:rPr lang="en-IN" sz="2400" b="1" dirty="0">
                <a:solidFill>
                  <a:schemeClr val="tx1"/>
                </a:solidFill>
              </a:rPr>
              <a:t>3. Deficit financing and economic development:</a:t>
            </a:r>
          </a:p>
          <a:p>
            <a:pPr marL="0" indent="0">
              <a:buNone/>
            </a:pPr>
            <a:r>
              <a:rPr lang="en-IN" sz="2400" dirty="0">
                <a:solidFill>
                  <a:schemeClr val="tx1"/>
                </a:solidFill>
              </a:rPr>
              <a:t>   Deficit financing is an important methods for financing development plans of underdeveloped countries and accelerating their rate of economic development. The major obstacle to development in these countries is low rate of capital  formation. In the context of the less developed economies, the available resource will not be sufficient to meet the massive needs a ‘big push’ which is easily possible only by undertaking deficit financing.</a:t>
            </a:r>
          </a:p>
          <a:p>
            <a:pPr marL="0" indent="0">
              <a:buNone/>
            </a:pPr>
            <a:r>
              <a:rPr lang="en-IN" sz="2400" dirty="0">
                <a:solidFill>
                  <a:schemeClr val="tx1"/>
                </a:solidFill>
              </a:rPr>
              <a:t>         </a:t>
            </a:r>
          </a:p>
        </p:txBody>
      </p:sp>
    </p:spTree>
    <p:extLst>
      <p:ext uri="{BB962C8B-B14F-4D97-AF65-F5344CB8AC3E}">
        <p14:creationId xmlns:p14="http://schemas.microsoft.com/office/powerpoint/2010/main" val="968111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0ADB-465E-4F9B-B8B0-761437C56B85}"/>
              </a:ext>
            </a:extLst>
          </p:cNvPr>
          <p:cNvSpPr>
            <a:spLocks noGrp="1"/>
          </p:cNvSpPr>
          <p:nvPr>
            <p:ph idx="1"/>
          </p:nvPr>
        </p:nvSpPr>
        <p:spPr>
          <a:xfrm>
            <a:off x="88777" y="150920"/>
            <a:ext cx="12103223" cy="6631620"/>
          </a:xfrm>
        </p:spPr>
        <p:txBody>
          <a:bodyPr>
            <a:normAutofit fontScale="92500"/>
          </a:bodyPr>
          <a:lstStyle/>
          <a:p>
            <a:pPr marL="0" indent="0">
              <a:buNone/>
            </a:pPr>
            <a:r>
              <a:rPr lang="en-IN" sz="2400" b="1" dirty="0">
                <a:solidFill>
                  <a:schemeClr val="tx1"/>
                </a:solidFill>
              </a:rPr>
              <a:t>4. Deficit Financing and Capital formation:</a:t>
            </a:r>
          </a:p>
          <a:p>
            <a:pPr marL="0" indent="0">
              <a:buNone/>
            </a:pPr>
            <a:r>
              <a:rPr lang="en-IN" sz="2400" b="1" dirty="0">
                <a:solidFill>
                  <a:schemeClr val="tx1"/>
                </a:solidFill>
              </a:rPr>
              <a:t>    </a:t>
            </a:r>
            <a:r>
              <a:rPr lang="en-IN" sz="2400" dirty="0">
                <a:solidFill>
                  <a:schemeClr val="tx1"/>
                </a:solidFill>
              </a:rPr>
              <a:t>Deficit financing is one of the internal sources of capital formation. It leads to a rise in prices through inflation and there increases the income of the business class which has a high propensity to save and invest. This helps to increase capital formation.</a:t>
            </a:r>
          </a:p>
          <a:p>
            <a:pPr marL="0" indent="0">
              <a:buNone/>
            </a:pPr>
            <a:r>
              <a:rPr lang="en-IN" sz="2400" b="1" dirty="0">
                <a:solidFill>
                  <a:schemeClr val="tx1"/>
                </a:solidFill>
              </a:rPr>
              <a:t>5. Deficit Financing and Infrastructure:</a:t>
            </a:r>
          </a:p>
          <a:p>
            <a:pPr marL="0" indent="0">
              <a:buNone/>
            </a:pPr>
            <a:r>
              <a:rPr lang="en-IN" sz="2400" b="1" dirty="0">
                <a:solidFill>
                  <a:schemeClr val="tx1"/>
                </a:solidFill>
              </a:rPr>
              <a:t>   </a:t>
            </a:r>
            <a:r>
              <a:rPr lang="en-IN" sz="2400" dirty="0">
                <a:solidFill>
                  <a:schemeClr val="tx1"/>
                </a:solidFill>
              </a:rPr>
              <a:t>The role of deficit financing lies in the creation of economic and social overheads like transport and social overheads like transport and communication, power, public health, housing etc. All these overheads needs huge public expenditure which cannot be met by normal methods of raising public revenue. The govt therefore, is compelled to fall back upon deficit financing to invest on social and economic overheads. The creation of infrastructure encourages private investment by creating external economies.</a:t>
            </a:r>
          </a:p>
          <a:p>
            <a:pPr marL="0" indent="0">
              <a:buNone/>
            </a:pPr>
            <a:r>
              <a:rPr lang="en-IN" sz="2400" b="1" dirty="0">
                <a:solidFill>
                  <a:schemeClr val="tx1"/>
                </a:solidFill>
              </a:rPr>
              <a:t>6. Deficit financing and utilisation of resource:</a:t>
            </a:r>
          </a:p>
          <a:p>
            <a:pPr marL="0" indent="0">
              <a:buNone/>
            </a:pPr>
            <a:r>
              <a:rPr lang="en-IN" sz="2400" b="1" dirty="0">
                <a:solidFill>
                  <a:schemeClr val="tx1"/>
                </a:solidFill>
              </a:rPr>
              <a:t>  </a:t>
            </a:r>
            <a:r>
              <a:rPr lang="en-IN" sz="2400" dirty="0">
                <a:solidFill>
                  <a:schemeClr val="tx1"/>
                </a:solidFill>
              </a:rPr>
              <a:t>The role of deficit financing lies in its ability to mobilise idle, surplus and un-utilised resources of the economy. Thus, deficit financing employment and income of the economy. The utilisation  of these resource will contribute much to increase the rate of </a:t>
            </a:r>
            <a:r>
              <a:rPr lang="en-IN" sz="2400">
                <a:solidFill>
                  <a:schemeClr val="tx1"/>
                </a:solidFill>
              </a:rPr>
              <a:t>economic growth     </a:t>
            </a:r>
            <a:endParaRPr lang="en-IN" sz="2400" dirty="0">
              <a:solidFill>
                <a:schemeClr val="tx1"/>
              </a:solidFill>
            </a:endParaRPr>
          </a:p>
        </p:txBody>
      </p:sp>
    </p:spTree>
    <p:extLst>
      <p:ext uri="{BB962C8B-B14F-4D97-AF65-F5344CB8AC3E}">
        <p14:creationId xmlns:p14="http://schemas.microsoft.com/office/powerpoint/2010/main" val="3435233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33165" y="168676"/>
            <a:ext cx="11585359" cy="6516209"/>
          </a:xfrm>
        </p:spPr>
        <p:txBody>
          <a:bodyPr>
            <a:normAutofit/>
          </a:bodyPr>
          <a:lstStyle/>
          <a:p>
            <a:pPr marL="0" indent="0">
              <a:buNone/>
            </a:pPr>
            <a:r>
              <a:rPr lang="en-US" sz="2400" b="1" dirty="0"/>
              <a:t>      </a:t>
            </a:r>
            <a:r>
              <a:rPr lang="en-US" sz="2800" b="1" dirty="0"/>
              <a:t>Components of government budget:</a:t>
            </a:r>
          </a:p>
          <a:p>
            <a:pPr marL="0" indent="0">
              <a:buNone/>
            </a:pPr>
            <a:r>
              <a:rPr lang="en-US" sz="2400" b="1" dirty="0"/>
              <a:t>Receipts </a:t>
            </a:r>
          </a:p>
          <a:p>
            <a:pPr marL="0" indent="0">
              <a:buNone/>
            </a:pPr>
            <a:r>
              <a:rPr lang="en-US" sz="2400" b="1" dirty="0"/>
              <a:t>A. Revenue receipts</a:t>
            </a:r>
          </a:p>
          <a:p>
            <a:pPr marL="0" indent="0">
              <a:buNone/>
            </a:pPr>
            <a:r>
              <a:rPr lang="en-US" sz="2400" dirty="0"/>
              <a:t>1. Tax revenue</a:t>
            </a:r>
          </a:p>
          <a:p>
            <a:pPr marL="0" indent="0">
              <a:buNone/>
            </a:pPr>
            <a:r>
              <a:rPr lang="en-US" sz="2400" dirty="0"/>
              <a:t>2. Non-tax revenue</a:t>
            </a:r>
          </a:p>
          <a:p>
            <a:pPr marL="0" indent="0">
              <a:buNone/>
            </a:pPr>
            <a:r>
              <a:rPr lang="en-US" sz="2400" b="1" dirty="0"/>
              <a:t>B. Capital receipts</a:t>
            </a:r>
          </a:p>
          <a:p>
            <a:pPr marL="0" indent="0">
              <a:buNone/>
            </a:pPr>
            <a:r>
              <a:rPr lang="en-US" sz="2400" dirty="0"/>
              <a:t>3. Recovery of loans</a:t>
            </a:r>
          </a:p>
          <a:p>
            <a:pPr marL="0" indent="0">
              <a:buNone/>
            </a:pPr>
            <a:r>
              <a:rPr lang="en-US" sz="2400" dirty="0"/>
              <a:t>4. Other receipts</a:t>
            </a:r>
          </a:p>
          <a:p>
            <a:pPr marL="0" indent="0">
              <a:buNone/>
            </a:pPr>
            <a:r>
              <a:rPr lang="en-US" sz="2400" dirty="0"/>
              <a:t>5. Borrowing and other liabilities  </a:t>
            </a:r>
          </a:p>
          <a:p>
            <a:pPr marL="0" indent="0">
              <a:buNone/>
            </a:pPr>
            <a:r>
              <a:rPr lang="en-US" sz="2400" b="1" dirty="0"/>
              <a:t>C. Total receipts ( A + B )</a:t>
            </a:r>
          </a:p>
          <a:p>
            <a:pPr marL="0" indent="0">
              <a:buNone/>
            </a:pPr>
            <a:r>
              <a:rPr lang="en-US" sz="2400" b="1" dirty="0"/>
              <a:t>D. Revenue expenditure </a:t>
            </a:r>
          </a:p>
          <a:p>
            <a:pPr marL="0" indent="0">
              <a:buNone/>
            </a:pPr>
            <a:r>
              <a:rPr lang="en-US" sz="2400" dirty="0"/>
              <a:t>6. On non-plan account</a:t>
            </a:r>
          </a:p>
          <a:p>
            <a:pPr marL="0" indent="0">
              <a:buNone/>
            </a:pPr>
            <a:r>
              <a:rPr lang="en-US" sz="2400" dirty="0"/>
              <a:t>7. On plan account</a:t>
            </a:r>
          </a:p>
          <a:p>
            <a:pPr marL="0" indent="0">
              <a:buNone/>
            </a:pPr>
            <a:endParaRPr lang="en-IN" b="1" dirty="0"/>
          </a:p>
        </p:txBody>
      </p:sp>
    </p:spTree>
    <p:extLst>
      <p:ext uri="{BB962C8B-B14F-4D97-AF65-F5344CB8AC3E}">
        <p14:creationId xmlns:p14="http://schemas.microsoft.com/office/powerpoint/2010/main" val="224929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603114" cy="6751469"/>
          </a:xfrm>
        </p:spPr>
        <p:txBody>
          <a:bodyPr>
            <a:normAutofit fontScale="92500" lnSpcReduction="20000"/>
          </a:bodyPr>
          <a:lstStyle/>
          <a:p>
            <a:pPr marL="0" indent="0">
              <a:buNone/>
            </a:pPr>
            <a:r>
              <a:rPr lang="en-IN" sz="2400" b="1" dirty="0"/>
              <a:t>E. Capital expenditure </a:t>
            </a:r>
          </a:p>
          <a:p>
            <a:pPr marL="0" indent="0">
              <a:buNone/>
            </a:pPr>
            <a:r>
              <a:rPr lang="en-IN" sz="2400" dirty="0"/>
              <a:t>8. On non-plan account </a:t>
            </a:r>
          </a:p>
          <a:p>
            <a:pPr marL="0" indent="0">
              <a:buNone/>
            </a:pPr>
            <a:r>
              <a:rPr lang="en-IN" sz="2400" dirty="0"/>
              <a:t>9. On plan account</a:t>
            </a:r>
          </a:p>
          <a:p>
            <a:pPr marL="0" indent="0">
              <a:buNone/>
            </a:pPr>
            <a:r>
              <a:rPr lang="en-IN" sz="2400" b="1" dirty="0"/>
              <a:t>F. Total expenditure ( D + E )</a:t>
            </a:r>
          </a:p>
          <a:p>
            <a:pPr marL="0" indent="0">
              <a:buNone/>
            </a:pPr>
            <a:r>
              <a:rPr lang="en-IN" sz="2400" dirty="0"/>
              <a:t>G. Budgetary deficit ( F – C )</a:t>
            </a:r>
          </a:p>
          <a:p>
            <a:pPr marL="0" indent="0">
              <a:buNone/>
            </a:pPr>
            <a:r>
              <a:rPr lang="en-IN" sz="2400" dirty="0"/>
              <a:t>H. Revenue deficit ( D – A )</a:t>
            </a:r>
          </a:p>
          <a:p>
            <a:pPr marL="0" indent="0">
              <a:buNone/>
            </a:pPr>
            <a:r>
              <a:rPr lang="en-IN" sz="2400" dirty="0"/>
              <a:t>I. Fiscal deficit { F- ( A + 3 +4 ) }</a:t>
            </a:r>
          </a:p>
          <a:p>
            <a:pPr marL="0" indent="0">
              <a:buNone/>
            </a:pPr>
            <a:r>
              <a:rPr lang="en-IN" sz="2400" dirty="0"/>
              <a:t>J. Primary deficit ( I – Interest Payments )</a:t>
            </a:r>
          </a:p>
          <a:p>
            <a:pPr marL="0" indent="0">
              <a:buNone/>
            </a:pPr>
            <a:r>
              <a:rPr lang="en-IN" sz="2400" dirty="0"/>
              <a:t>Thus, the budget has two main components: (a) Receipts, and (b) Expenditure.</a:t>
            </a:r>
          </a:p>
          <a:p>
            <a:pPr marL="0" indent="0">
              <a:buNone/>
            </a:pPr>
            <a:r>
              <a:rPr lang="en-IN" sz="2400" b="1" dirty="0"/>
              <a:t>A.  Receipts </a:t>
            </a:r>
          </a:p>
          <a:p>
            <a:pPr marL="0" indent="0">
              <a:buNone/>
            </a:pPr>
            <a:r>
              <a:rPr lang="en-IN" sz="2400" b="1" dirty="0"/>
              <a:t> </a:t>
            </a:r>
            <a:r>
              <a:rPr lang="en-IN" sz="2400" dirty="0"/>
              <a:t>Receipts comprise of revenue to the govt. Receipts are classified into revenue receipts &amp; Capital receipts.</a:t>
            </a:r>
          </a:p>
          <a:p>
            <a:pPr marL="0" indent="0">
              <a:buNone/>
            </a:pPr>
            <a:r>
              <a:rPr lang="en-IN" sz="2400" b="1" dirty="0"/>
              <a:t>  </a:t>
            </a:r>
            <a:r>
              <a:rPr lang="en-IN" sz="2400" dirty="0"/>
              <a:t>Revenue receipts refer to current income to the govt from all sources. These revenue receipts consist of tax revenue and non-tax revenue.</a:t>
            </a:r>
          </a:p>
          <a:p>
            <a:pPr marL="0" indent="0">
              <a:buNone/>
            </a:pPr>
            <a:r>
              <a:rPr lang="en-IN" sz="2400" b="1" dirty="0"/>
              <a:t> </a:t>
            </a:r>
            <a:r>
              <a:rPr lang="en-IN" sz="2400" dirty="0"/>
              <a:t>Tax revenue comprise of revenue raised by the govt by imposing taxes. These taxes consist of direct and indirect taxes.</a:t>
            </a:r>
          </a:p>
          <a:p>
            <a:pPr marL="0" indent="0">
              <a:buNone/>
            </a:pPr>
            <a:r>
              <a:rPr lang="en-IN" sz="2400" b="1" dirty="0"/>
              <a:t>  </a:t>
            </a:r>
            <a:r>
              <a:rPr lang="en-IN" sz="2400" dirty="0"/>
              <a:t>Non tax revenue are fee, price, special assessment, fines and penalties, income from public sector enterprises etc.</a:t>
            </a:r>
            <a:endParaRPr lang="en-IN" sz="2400" b="1" dirty="0"/>
          </a:p>
        </p:txBody>
      </p:sp>
    </p:spTree>
    <p:extLst>
      <p:ext uri="{BB962C8B-B14F-4D97-AF65-F5344CB8AC3E}">
        <p14:creationId xmlns:p14="http://schemas.microsoft.com/office/powerpoint/2010/main" val="404787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603114" cy="6751469"/>
          </a:xfrm>
        </p:spPr>
        <p:txBody>
          <a:bodyPr>
            <a:normAutofit/>
          </a:bodyPr>
          <a:lstStyle/>
          <a:p>
            <a:pPr marL="0" indent="0">
              <a:buNone/>
            </a:pPr>
            <a:r>
              <a:rPr lang="en-IN" sz="2400" dirty="0"/>
              <a:t>  Capital receipts consist of public borrowing, recovery of loans, resale of shares &amp; bonds held by the govt etc.</a:t>
            </a:r>
          </a:p>
          <a:p>
            <a:pPr marL="0" indent="0">
              <a:buNone/>
            </a:pPr>
            <a:r>
              <a:rPr lang="en-IN" sz="2400" b="1" dirty="0"/>
              <a:t>b. Expenditure:</a:t>
            </a:r>
          </a:p>
          <a:p>
            <a:pPr marL="0" indent="0">
              <a:buNone/>
            </a:pPr>
            <a:r>
              <a:rPr lang="en-IN" sz="2400" b="1" dirty="0"/>
              <a:t>  </a:t>
            </a:r>
            <a:r>
              <a:rPr lang="en-IN" sz="2400" dirty="0"/>
              <a:t>We can classify the expenditure component of the budget into revenue &amp; capital expenditure.</a:t>
            </a:r>
          </a:p>
          <a:p>
            <a:pPr marL="0" indent="0">
              <a:buNone/>
            </a:pPr>
            <a:r>
              <a:rPr lang="en-IN" sz="2400" b="1" dirty="0"/>
              <a:t>  Revenue expenditure </a:t>
            </a:r>
            <a:r>
              <a:rPr lang="en-IN" sz="2400" dirty="0"/>
              <a:t>refers to the expenditure incurred on the day to day working of govt department and various services rendered to the people. Besides, it includes items like payment of interest on govt loans, subsides etc.</a:t>
            </a:r>
          </a:p>
          <a:p>
            <a:pPr marL="0" indent="0">
              <a:buNone/>
            </a:pPr>
            <a:r>
              <a:rPr lang="en-IN" sz="2400" b="1" dirty="0"/>
              <a:t>  Capital expenditure </a:t>
            </a:r>
            <a:r>
              <a:rPr lang="en-IN" sz="2400" dirty="0"/>
              <a:t>is incurred by the govt on creating permanent assets. It comprises of expenditure incurred on the construction of buildings, roads, bridges, communication etc.</a:t>
            </a:r>
          </a:p>
          <a:p>
            <a:pPr marL="0" indent="0">
              <a:buNone/>
            </a:pPr>
            <a:endParaRPr lang="en-IN" sz="2400" dirty="0"/>
          </a:p>
        </p:txBody>
      </p:sp>
    </p:spTree>
    <p:extLst>
      <p:ext uri="{BB962C8B-B14F-4D97-AF65-F5344CB8AC3E}">
        <p14:creationId xmlns:p14="http://schemas.microsoft.com/office/powerpoint/2010/main" val="338891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0" y="106533"/>
            <a:ext cx="11931588" cy="6751468"/>
          </a:xfrm>
        </p:spPr>
        <p:txBody>
          <a:bodyPr>
            <a:normAutofit/>
          </a:bodyPr>
          <a:lstStyle/>
          <a:p>
            <a:pPr marL="0" indent="0">
              <a:buNone/>
            </a:pPr>
            <a:r>
              <a:rPr lang="en-IN" sz="2800" b="1" dirty="0"/>
              <a:t>Types of budget:</a:t>
            </a:r>
          </a:p>
          <a:p>
            <a:pPr marL="0" indent="0">
              <a:buNone/>
            </a:pPr>
            <a:r>
              <a:rPr lang="en-IN" sz="2400" b="1" dirty="0"/>
              <a:t>1. On the basis of the length of period:</a:t>
            </a:r>
          </a:p>
          <a:p>
            <a:pPr marL="0" indent="0">
              <a:buNone/>
            </a:pPr>
            <a:r>
              <a:rPr lang="en-IN" sz="2400" b="1" dirty="0"/>
              <a:t>   </a:t>
            </a:r>
            <a:r>
              <a:rPr lang="en-IN" sz="2400" dirty="0"/>
              <a:t>On the basis of the length of the period covered by the budget, we have the following kinds of the budget.</a:t>
            </a:r>
          </a:p>
          <a:p>
            <a:pPr marL="0" indent="0">
              <a:buNone/>
            </a:pPr>
            <a:r>
              <a:rPr lang="en-IN" sz="2400" b="1" dirty="0"/>
              <a:t>a. Annual budget:</a:t>
            </a:r>
          </a:p>
          <a:p>
            <a:pPr marL="0" indent="0">
              <a:buNone/>
            </a:pPr>
            <a:r>
              <a:rPr lang="en-IN" sz="2400" b="1" dirty="0"/>
              <a:t>  </a:t>
            </a:r>
            <a:r>
              <a:rPr lang="en-IN" sz="2400" dirty="0"/>
              <a:t>An annual budget is a budget for one year. As a rule, govt budget will be annual in nature. It is also known as the main budget.</a:t>
            </a:r>
          </a:p>
          <a:p>
            <a:pPr marL="0" indent="0">
              <a:buNone/>
            </a:pPr>
            <a:r>
              <a:rPr lang="en-IN" sz="2400" b="1" dirty="0"/>
              <a:t>b. Supplement budget:</a:t>
            </a:r>
          </a:p>
          <a:p>
            <a:pPr marL="0" indent="0">
              <a:buNone/>
            </a:pPr>
            <a:r>
              <a:rPr lang="en-IN" sz="2400" dirty="0"/>
              <a:t> This budget is prepared to meet additional expenditure during an emergency like war, floods, earthquake, famine etc. This kind of budget does not involve any fixed period.</a:t>
            </a:r>
          </a:p>
          <a:p>
            <a:pPr marL="0" indent="0">
              <a:buNone/>
            </a:pPr>
            <a:r>
              <a:rPr lang="en-IN" sz="2400" b="1" dirty="0"/>
              <a:t>c. Interim budget:</a:t>
            </a:r>
          </a:p>
          <a:p>
            <a:pPr marL="0" indent="0">
              <a:buNone/>
            </a:pPr>
            <a:r>
              <a:rPr lang="en-IN" sz="2400" dirty="0"/>
              <a:t>  Interim budget covers only a part of the year. This kind of budget is prepared when the elections are due for a new govt.</a:t>
            </a:r>
          </a:p>
          <a:p>
            <a:pPr marL="0" indent="0">
              <a:buNone/>
            </a:pPr>
            <a:endParaRPr lang="en-IN" sz="2400" dirty="0"/>
          </a:p>
        </p:txBody>
      </p:sp>
    </p:spTree>
    <p:extLst>
      <p:ext uri="{BB962C8B-B14F-4D97-AF65-F5344CB8AC3E}">
        <p14:creationId xmlns:p14="http://schemas.microsoft.com/office/powerpoint/2010/main" val="104021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798422" cy="6751469"/>
          </a:xfrm>
        </p:spPr>
        <p:txBody>
          <a:bodyPr>
            <a:normAutofit/>
          </a:bodyPr>
          <a:lstStyle/>
          <a:p>
            <a:pPr marL="0" indent="0">
              <a:buNone/>
            </a:pPr>
            <a:r>
              <a:rPr lang="en-IN" sz="2400" b="1" dirty="0"/>
              <a:t>d. Long term budget:</a:t>
            </a:r>
          </a:p>
          <a:p>
            <a:pPr marL="0" indent="0">
              <a:buNone/>
            </a:pPr>
            <a:r>
              <a:rPr lang="en-IN" sz="2400" b="1" dirty="0"/>
              <a:t>  </a:t>
            </a:r>
            <a:r>
              <a:rPr lang="en-IN" sz="2400" dirty="0"/>
              <a:t>This kind of budget covers a period of two or more years. Its objective is to meet the needs of long term planning.</a:t>
            </a:r>
          </a:p>
          <a:p>
            <a:pPr marL="0" indent="0">
              <a:buNone/>
            </a:pPr>
            <a:r>
              <a:rPr lang="en-IN" sz="2400" b="1" dirty="0"/>
              <a:t>2. On the basis of the number:</a:t>
            </a:r>
          </a:p>
          <a:p>
            <a:pPr marL="0" indent="0">
              <a:buNone/>
            </a:pPr>
            <a:r>
              <a:rPr lang="en-IN" sz="2400" dirty="0"/>
              <a:t>  On the basis of the number of budgets introduced, budgets are classified into two kinds.</a:t>
            </a:r>
          </a:p>
          <a:p>
            <a:pPr marL="0" indent="0">
              <a:buNone/>
            </a:pPr>
            <a:r>
              <a:rPr lang="en-IN" sz="2400" b="1" dirty="0"/>
              <a:t>  Single budget </a:t>
            </a:r>
            <a:r>
              <a:rPr lang="en-IN" sz="2400" dirty="0"/>
              <a:t>is one in which the estimates of all the govt undertakings are presented in one budget.</a:t>
            </a:r>
          </a:p>
          <a:p>
            <a:pPr marL="0" indent="0">
              <a:buNone/>
            </a:pPr>
            <a:r>
              <a:rPr lang="en-IN" sz="2400" b="1" dirty="0"/>
              <a:t>  Multiple budget </a:t>
            </a:r>
            <a:r>
              <a:rPr lang="en-IN" sz="2400" dirty="0"/>
              <a:t>is one in which there are separate department wise budget which are  presented separately. We had a separate budget for railways and the other for all the other for all the other remaining departments.</a:t>
            </a:r>
          </a:p>
          <a:p>
            <a:pPr marL="0" indent="0">
              <a:buNone/>
            </a:pPr>
            <a:r>
              <a:rPr lang="en-IN" sz="2400" b="1" dirty="0"/>
              <a:t>3. On the basis of overall financial position:</a:t>
            </a:r>
          </a:p>
          <a:p>
            <a:pPr marL="0" indent="0">
              <a:buNone/>
            </a:pPr>
            <a:r>
              <a:rPr lang="en-IN" sz="2400" b="1" dirty="0"/>
              <a:t>  </a:t>
            </a:r>
            <a:r>
              <a:rPr lang="en-IN" sz="2400" dirty="0"/>
              <a:t>  Based on the overall financial position depicted in the budget, a budget can be surplus budget, deficit  budget or balanced budget. </a:t>
            </a:r>
          </a:p>
        </p:txBody>
      </p:sp>
    </p:spTree>
    <p:extLst>
      <p:ext uri="{BB962C8B-B14F-4D97-AF65-F5344CB8AC3E}">
        <p14:creationId xmlns:p14="http://schemas.microsoft.com/office/powerpoint/2010/main" val="90600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603114" cy="6751469"/>
          </a:xfrm>
        </p:spPr>
        <p:txBody>
          <a:bodyPr>
            <a:normAutofit/>
          </a:bodyPr>
          <a:lstStyle/>
          <a:p>
            <a:pPr marL="0" indent="0">
              <a:buNone/>
            </a:pPr>
            <a:r>
              <a:rPr lang="en-IN" sz="2400" dirty="0"/>
              <a:t>  A </a:t>
            </a:r>
            <a:r>
              <a:rPr lang="en-IN" sz="2400" b="1" dirty="0"/>
              <a:t>surplus budget </a:t>
            </a:r>
            <a:r>
              <a:rPr lang="en-IN" sz="2400" dirty="0"/>
              <a:t>is one in which the a estimated revenue is more then the proposed expenditure.</a:t>
            </a:r>
          </a:p>
          <a:p>
            <a:pPr marL="0" indent="0">
              <a:buNone/>
            </a:pPr>
            <a:r>
              <a:rPr lang="en-IN" sz="2400" dirty="0"/>
              <a:t>  In the case of a deficits budget the estimated revenue is less than the proposed expenditure.</a:t>
            </a:r>
          </a:p>
          <a:p>
            <a:pPr marL="0" indent="0">
              <a:buNone/>
            </a:pPr>
            <a:r>
              <a:rPr lang="en-IN" sz="2400" dirty="0"/>
              <a:t> A balanced budget is one in which the estimated revenue is equal to the proposed expenditure.</a:t>
            </a:r>
          </a:p>
          <a:p>
            <a:pPr marL="0" indent="0">
              <a:buNone/>
            </a:pPr>
            <a:r>
              <a:rPr lang="en-IN" sz="2400" b="1" dirty="0"/>
              <a:t>4. Conventional budget and cash budget:</a:t>
            </a:r>
          </a:p>
          <a:p>
            <a:pPr marL="0" indent="0">
              <a:buNone/>
            </a:pPr>
            <a:r>
              <a:rPr lang="en-IN" sz="2400" b="1" dirty="0"/>
              <a:t>   </a:t>
            </a:r>
            <a:r>
              <a:rPr lang="en-IN" sz="2400" dirty="0"/>
              <a:t>In conventional budget, those flows of funds which do not belong to the govt are excluded.</a:t>
            </a:r>
          </a:p>
          <a:p>
            <a:pPr marL="0" indent="0">
              <a:buNone/>
            </a:pPr>
            <a:r>
              <a:rPr lang="en-IN" sz="2400" dirty="0"/>
              <a:t>   On the other hand, if the funds belonging to govt or not belonging to govt or not belonging to govt are included in budget, it is called cash budget. </a:t>
            </a:r>
            <a:endParaRPr lang="en-IN" sz="2400" dirty="0">
              <a:sym typeface="Wingdings" panose="05000000000000000000" pitchFamily="2" charset="2"/>
            </a:endParaRPr>
          </a:p>
          <a:p>
            <a:pPr marL="0" indent="0">
              <a:buNone/>
            </a:pPr>
            <a:r>
              <a:rPr lang="en-IN" sz="2400" b="1" dirty="0">
                <a:sym typeface="Wingdings" panose="05000000000000000000" pitchFamily="2" charset="2"/>
              </a:rPr>
              <a:t>5.Revenue budget  and capital budget:</a:t>
            </a:r>
          </a:p>
          <a:p>
            <a:pPr marL="0" indent="0">
              <a:buNone/>
            </a:pPr>
            <a:r>
              <a:rPr lang="en-IN" sz="2400" dirty="0">
                <a:sym typeface="Wingdings" panose="05000000000000000000" pitchFamily="2" charset="2"/>
              </a:rPr>
              <a:t>   Revenue budget includes revenue receipts and revenue expenditure</a:t>
            </a:r>
          </a:p>
          <a:p>
            <a:pPr marL="0" indent="0">
              <a:buNone/>
            </a:pPr>
            <a:r>
              <a:rPr lang="en-IN" sz="2400" dirty="0">
                <a:sym typeface="Wingdings" panose="05000000000000000000" pitchFamily="2" charset="2"/>
              </a:rPr>
              <a:t>   Capital budget includes capital receipts and  capital expenditure.</a:t>
            </a:r>
          </a:p>
          <a:p>
            <a:pPr marL="0" indent="0">
              <a:buNone/>
            </a:pPr>
            <a:endParaRPr lang="en-IN" sz="2400" dirty="0"/>
          </a:p>
        </p:txBody>
      </p:sp>
    </p:spTree>
    <p:extLst>
      <p:ext uri="{BB962C8B-B14F-4D97-AF65-F5344CB8AC3E}">
        <p14:creationId xmlns:p14="http://schemas.microsoft.com/office/powerpoint/2010/main" val="1324477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9BEA2-D37C-4F34-BFA7-786E2CA3023B}"/>
              </a:ext>
            </a:extLst>
          </p:cNvPr>
          <p:cNvSpPr>
            <a:spLocks noGrp="1"/>
          </p:cNvSpPr>
          <p:nvPr>
            <p:ph idx="1"/>
          </p:nvPr>
        </p:nvSpPr>
        <p:spPr>
          <a:xfrm>
            <a:off x="115411" y="106532"/>
            <a:ext cx="11603114" cy="6751469"/>
          </a:xfrm>
        </p:spPr>
        <p:txBody>
          <a:bodyPr>
            <a:normAutofit/>
          </a:bodyPr>
          <a:lstStyle/>
          <a:p>
            <a:pPr marL="0" indent="0">
              <a:buNone/>
            </a:pPr>
            <a:r>
              <a:rPr lang="en-IN" sz="2400" b="1" dirty="0"/>
              <a:t>6. Executive budget or legislative budget:</a:t>
            </a:r>
          </a:p>
          <a:p>
            <a:pPr marL="0" indent="0">
              <a:buNone/>
            </a:pPr>
            <a:r>
              <a:rPr lang="en-IN" sz="2400" b="1" dirty="0"/>
              <a:t>    </a:t>
            </a:r>
            <a:r>
              <a:rPr lang="en-IN" sz="2400" dirty="0"/>
              <a:t>Executive budget is one which is prepared by executive  of the govt and normally passed  adopted by the legislature.</a:t>
            </a:r>
          </a:p>
          <a:p>
            <a:pPr marL="0" indent="0">
              <a:buNone/>
            </a:pPr>
            <a:r>
              <a:rPr lang="en-IN" sz="2400" dirty="0"/>
              <a:t>  The legislature budget is one that is prepared and adopted by the legislature.</a:t>
            </a:r>
          </a:p>
          <a:p>
            <a:pPr marL="0" indent="0">
              <a:buNone/>
            </a:pPr>
            <a:r>
              <a:rPr lang="en-IN" sz="2400" b="1" dirty="0"/>
              <a:t>7. Plan budget and non-plan budget:</a:t>
            </a:r>
          </a:p>
          <a:p>
            <a:pPr marL="0" indent="0">
              <a:buNone/>
            </a:pPr>
            <a:r>
              <a:rPr lang="en-IN" sz="2400" b="1" dirty="0"/>
              <a:t>  </a:t>
            </a:r>
            <a:r>
              <a:rPr lang="en-IN" sz="2400" dirty="0"/>
              <a:t>Plan budget is prepared on the basis of provisions of annual plan for the year.</a:t>
            </a:r>
          </a:p>
          <a:p>
            <a:pPr marL="0" indent="0">
              <a:buNone/>
            </a:pPr>
            <a:r>
              <a:rPr lang="en-IN" sz="2400" dirty="0"/>
              <a:t>  Non-plan budget consists of non plan revenue and nonplan capital estimates which are not planned.</a:t>
            </a:r>
          </a:p>
          <a:p>
            <a:pPr marL="0" indent="0">
              <a:buNone/>
            </a:pPr>
            <a:r>
              <a:rPr lang="en-IN" sz="2400" b="1" dirty="0"/>
              <a:t>8. Incremental budget and zero base budget:</a:t>
            </a:r>
          </a:p>
          <a:p>
            <a:pPr marL="0" indent="0">
              <a:buNone/>
            </a:pPr>
            <a:r>
              <a:rPr lang="en-IN" sz="2400" b="1" dirty="0"/>
              <a:t>   </a:t>
            </a:r>
            <a:r>
              <a:rPr lang="en-IN" sz="2400" dirty="0"/>
              <a:t>In the case of incremental budgeting, this year’s budget is prepared on the basis of the performance of previous year’s budget.</a:t>
            </a:r>
          </a:p>
          <a:p>
            <a:pPr marL="0" indent="0">
              <a:buNone/>
            </a:pPr>
            <a:r>
              <a:rPr lang="en-IN" sz="2400" b="1" dirty="0"/>
              <a:t>   </a:t>
            </a:r>
            <a:r>
              <a:rPr lang="en-IN" sz="2400" dirty="0"/>
              <a:t>Zero-based budgeting is the process of preparing a budget that starts no authorised funds.</a:t>
            </a:r>
          </a:p>
          <a:p>
            <a:pPr marL="0" indent="0">
              <a:buNone/>
            </a:pPr>
            <a:endParaRPr lang="en-IN" sz="2400" b="1" dirty="0"/>
          </a:p>
        </p:txBody>
      </p:sp>
    </p:spTree>
    <p:extLst>
      <p:ext uri="{BB962C8B-B14F-4D97-AF65-F5344CB8AC3E}">
        <p14:creationId xmlns:p14="http://schemas.microsoft.com/office/powerpoint/2010/main" val="42232772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909</TotalTime>
  <Words>3376</Words>
  <Application>Microsoft Office PowerPoint</Application>
  <PresentationFormat>Widescreen</PresentationFormat>
  <Paragraphs>178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Chandrashekar Poojary</dc:creator>
  <cp:lastModifiedBy>Chandrashekar Poojary</cp:lastModifiedBy>
  <cp:revision>104</cp:revision>
  <dcterms:created xsi:type="dcterms:W3CDTF">2020-03-18T16:55:47Z</dcterms:created>
  <dcterms:modified xsi:type="dcterms:W3CDTF">2020-04-20T09:36:28Z</dcterms:modified>
</cp:coreProperties>
</file>